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60" r:id="rId3"/>
    <p:sldId id="262" r:id="rId4"/>
    <p:sldId id="263" r:id="rId5"/>
    <p:sldId id="264" r:id="rId6"/>
    <p:sldId id="281" r:id="rId7"/>
    <p:sldId id="273" r:id="rId8"/>
    <p:sldId id="274" r:id="rId9"/>
    <p:sldId id="275" r:id="rId10"/>
    <p:sldId id="258" r:id="rId11"/>
    <p:sldId id="282" r:id="rId12"/>
    <p:sldId id="259" r:id="rId13"/>
    <p:sldId id="283" r:id="rId14"/>
    <p:sldId id="272" r:id="rId15"/>
    <p:sldId id="266" r:id="rId16"/>
    <p:sldId id="269" r:id="rId17"/>
    <p:sldId id="278" r:id="rId18"/>
    <p:sldId id="279" r:id="rId19"/>
    <p:sldId id="277" r:id="rId20"/>
    <p:sldId id="271" r:id="rId21"/>
    <p:sldId id="276" r:id="rId22"/>
    <p:sldId id="280" r:id="rId23"/>
    <p:sldId id="28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60" d="100"/>
          <a:sy n="60" d="100"/>
        </p:scale>
        <p:origin x="872"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87A4B6-8881-4926-9A81-5901DE911E04}" type="datetimeFigureOut">
              <a:rPr lang="en-GB" smtClean="0"/>
              <a:t>08/12/2025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259982-228C-4EAF-922D-8A9BCE6D399F}" type="slidenum">
              <a:rPr lang="en-GB" smtClean="0"/>
              <a:t>‹#›</a:t>
            </a:fld>
            <a:endParaRPr lang="en-GB"/>
          </a:p>
        </p:txBody>
      </p:sp>
    </p:spTree>
    <p:extLst>
      <p:ext uri="{BB962C8B-B14F-4D97-AF65-F5344CB8AC3E}">
        <p14:creationId xmlns:p14="http://schemas.microsoft.com/office/powerpoint/2010/main" val="1715059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E259982-228C-4EAF-922D-8A9BCE6D399F}" type="slidenum">
              <a:rPr lang="en-GB" smtClean="0"/>
              <a:t>1</a:t>
            </a:fld>
            <a:endParaRPr lang="en-GB"/>
          </a:p>
        </p:txBody>
      </p:sp>
    </p:spTree>
    <p:extLst>
      <p:ext uri="{BB962C8B-B14F-4D97-AF65-F5344CB8AC3E}">
        <p14:creationId xmlns:p14="http://schemas.microsoft.com/office/powerpoint/2010/main" val="3376884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F8C1A-2A67-BF34-7CA8-3C39A842E8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57DBCF-7F02-54E9-6530-C39C7CE3BA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C8A92A3-3956-1180-4919-1047F4E85350}"/>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5" name="Footer Placeholder 4">
            <a:extLst>
              <a:ext uri="{FF2B5EF4-FFF2-40B4-BE49-F238E27FC236}">
                <a16:creationId xmlns:a16="http://schemas.microsoft.com/office/drawing/2014/main" id="{1479E63D-187B-9860-134F-200130B2C8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D6D671-7E78-7D63-71F6-4BB303C902F5}"/>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3446505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DF563-B7F4-2E65-C6F6-629C1082DE1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4347FD-DCC8-78DF-07AB-B9159551F9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AC6AAE-58F8-057E-FE8D-1601378FBAE4}"/>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5" name="Footer Placeholder 4">
            <a:extLst>
              <a:ext uri="{FF2B5EF4-FFF2-40B4-BE49-F238E27FC236}">
                <a16:creationId xmlns:a16="http://schemas.microsoft.com/office/drawing/2014/main" id="{4DE9BFC4-4213-2EAE-0843-08CF6B1E02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E4F83A-119D-D623-E0D7-D4CD018F942C}"/>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540689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4B40B7-3382-ADCA-8C07-1CC3FEEFE75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ED17D74-92A3-95E4-3001-2CBCAB8157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E71E67-32D7-D1D1-EDFF-8416F71E9CA8}"/>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5" name="Footer Placeholder 4">
            <a:extLst>
              <a:ext uri="{FF2B5EF4-FFF2-40B4-BE49-F238E27FC236}">
                <a16:creationId xmlns:a16="http://schemas.microsoft.com/office/drawing/2014/main" id="{7D79C9E9-4A51-B90B-CCFD-1003DD8319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ECDE02-B69E-27EF-6E5C-29E0695D6B0E}"/>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1310227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2B3C6-B8B5-2719-2AEE-39FDADCEE4D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0CC576-3304-CC26-8BBE-671DBCF8BE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AFCF3F-A814-4A55-26FE-C3B8922C44B4}"/>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5" name="Footer Placeholder 4">
            <a:extLst>
              <a:ext uri="{FF2B5EF4-FFF2-40B4-BE49-F238E27FC236}">
                <a16:creationId xmlns:a16="http://schemas.microsoft.com/office/drawing/2014/main" id="{93A906B6-43D7-95EF-6C45-E642A7C2A9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6AD07E-34AF-A59A-FDBC-956B39006E49}"/>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2181325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87963-6E20-EF4F-FC1E-5FB1675725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79D519B-53C6-A67C-2C79-9F333FB69C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ECA256-F48C-3D5C-BAF8-5443364ADADF}"/>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5" name="Footer Placeholder 4">
            <a:extLst>
              <a:ext uri="{FF2B5EF4-FFF2-40B4-BE49-F238E27FC236}">
                <a16:creationId xmlns:a16="http://schemas.microsoft.com/office/drawing/2014/main" id="{8A06977C-3269-D927-6125-BD5AA79551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69BBF2-D6C8-7B93-DA50-D9FE9E7B0936}"/>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1867250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357CC-1F73-08A8-96F8-234A0FF693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2E141B-86A3-1C97-FCCA-D9471A5C4DF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F668076-82EA-A952-9408-6292BC6006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545887B-69E9-EE12-2D62-454C87489E57}"/>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6" name="Footer Placeholder 5">
            <a:extLst>
              <a:ext uri="{FF2B5EF4-FFF2-40B4-BE49-F238E27FC236}">
                <a16:creationId xmlns:a16="http://schemas.microsoft.com/office/drawing/2014/main" id="{854E93F6-6969-AB78-F29C-17DBA982B38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B36FF6-8EDC-261E-6D98-13CA16B70D33}"/>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216687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66E02-0A8A-443C-8AB1-FD6DB22F394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B821E9-3757-4837-7DEF-A8DC602211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0BF735-7155-9AA1-1330-D3B1B4E41D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AC8D236-CAB6-57A5-170D-0027117D48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BB83F4-72DB-E6A1-0C0F-2A51BE3195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B0FF147-D391-9739-3ED1-ADBBA597F8DD}"/>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8" name="Footer Placeholder 7">
            <a:extLst>
              <a:ext uri="{FF2B5EF4-FFF2-40B4-BE49-F238E27FC236}">
                <a16:creationId xmlns:a16="http://schemas.microsoft.com/office/drawing/2014/main" id="{71647BAC-06D7-E556-8BF7-A5235FEE348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8FAA611-BD59-B1C3-7DD7-0272B990757A}"/>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1201827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337C3-38AC-7F22-D2EA-0CD5B63F3AC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81165C-F656-E754-B57B-75AF703CF78E}"/>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4" name="Footer Placeholder 3">
            <a:extLst>
              <a:ext uri="{FF2B5EF4-FFF2-40B4-BE49-F238E27FC236}">
                <a16:creationId xmlns:a16="http://schemas.microsoft.com/office/drawing/2014/main" id="{E6061FBB-A27E-A62A-8E81-DBF6B3E3A63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DB7294B-2E0D-219F-BD95-89D8E853DE5B}"/>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934624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1D3FF5-61AE-F98D-E14D-C7368991DC1A}"/>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3" name="Footer Placeholder 2">
            <a:extLst>
              <a:ext uri="{FF2B5EF4-FFF2-40B4-BE49-F238E27FC236}">
                <a16:creationId xmlns:a16="http://schemas.microsoft.com/office/drawing/2014/main" id="{83721469-CA22-FD31-B12C-A7817EE3212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67812F5-BF21-D930-6FE4-45ABFFD82BFC}"/>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1338486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5143B-0D5A-4E4B-A7FB-785492BAAF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15A8B05-BDE2-69A1-A5BD-BEA788727C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BCC91EE-3938-7900-977C-3BC518791D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601937-F7CE-3548-04FA-1B223C0DAC56}"/>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6" name="Footer Placeholder 5">
            <a:extLst>
              <a:ext uri="{FF2B5EF4-FFF2-40B4-BE49-F238E27FC236}">
                <a16:creationId xmlns:a16="http://schemas.microsoft.com/office/drawing/2014/main" id="{23895082-B768-3604-6602-77C423690A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0B7814-681D-A294-D53D-B3AB3AEF4922}"/>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425871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6D943-0223-E691-4BEF-FD35BED07E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B049647-D413-B370-D0BA-F85D7B9F18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9052978-A46E-CC14-6401-C0344AF1A7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1A81DC-5BB6-1569-AADA-F19BE5A1951B}"/>
              </a:ext>
            </a:extLst>
          </p:cNvPr>
          <p:cNvSpPr>
            <a:spLocks noGrp="1"/>
          </p:cNvSpPr>
          <p:nvPr>
            <p:ph type="dt" sz="half" idx="10"/>
          </p:nvPr>
        </p:nvSpPr>
        <p:spPr/>
        <p:txBody>
          <a:bodyPr/>
          <a:lstStyle/>
          <a:p>
            <a:fld id="{BD373893-3CDE-4A0D-BC2B-8FB6FC08E9FF}" type="datetimeFigureOut">
              <a:rPr lang="en-GB" smtClean="0"/>
              <a:t>08/12/2025</a:t>
            </a:fld>
            <a:endParaRPr lang="en-GB"/>
          </a:p>
        </p:txBody>
      </p:sp>
      <p:sp>
        <p:nvSpPr>
          <p:cNvPr id="6" name="Footer Placeholder 5">
            <a:extLst>
              <a:ext uri="{FF2B5EF4-FFF2-40B4-BE49-F238E27FC236}">
                <a16:creationId xmlns:a16="http://schemas.microsoft.com/office/drawing/2014/main" id="{A429ED5B-E353-95BD-7C21-00E33504776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9EAFD4-DBEA-E8A4-1B24-30585ABA6B62}"/>
              </a:ext>
            </a:extLst>
          </p:cNvPr>
          <p:cNvSpPr>
            <a:spLocks noGrp="1"/>
          </p:cNvSpPr>
          <p:nvPr>
            <p:ph type="sldNum" sz="quarter" idx="12"/>
          </p:nvPr>
        </p:nvSpPr>
        <p:spPr/>
        <p:txBody>
          <a:bodyPr/>
          <a:lstStyle/>
          <a:p>
            <a:fld id="{F2CDC952-20DD-49E0-936E-0A4461081B17}" type="slidenum">
              <a:rPr lang="en-GB" smtClean="0"/>
              <a:t>‹#›</a:t>
            </a:fld>
            <a:endParaRPr lang="en-GB"/>
          </a:p>
        </p:txBody>
      </p:sp>
    </p:spTree>
    <p:extLst>
      <p:ext uri="{BB962C8B-B14F-4D97-AF65-F5344CB8AC3E}">
        <p14:creationId xmlns:p14="http://schemas.microsoft.com/office/powerpoint/2010/main" val="5554555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7DBCB0-8CDB-C44B-1655-945E70E998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C8A714-3BF9-6A33-84D6-6203F321FB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FCDEB4-9737-DF4C-0E43-825AD1E7A3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D373893-3CDE-4A0D-BC2B-8FB6FC08E9FF}" type="datetimeFigureOut">
              <a:rPr lang="en-GB" smtClean="0"/>
              <a:t>08/12/2025</a:t>
            </a:fld>
            <a:endParaRPr lang="en-GB"/>
          </a:p>
        </p:txBody>
      </p:sp>
      <p:sp>
        <p:nvSpPr>
          <p:cNvPr id="5" name="Footer Placeholder 4">
            <a:extLst>
              <a:ext uri="{FF2B5EF4-FFF2-40B4-BE49-F238E27FC236}">
                <a16:creationId xmlns:a16="http://schemas.microsoft.com/office/drawing/2014/main" id="{A84B6BF2-02FC-6230-BC72-89CD0C591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3FB4569-D458-C406-E908-DD47362EFD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2CDC952-20DD-49E0-936E-0A4461081B17}" type="slidenum">
              <a:rPr lang="en-GB" smtClean="0"/>
              <a:t>‹#›</a:t>
            </a:fld>
            <a:endParaRPr lang="en-GB"/>
          </a:p>
        </p:txBody>
      </p:sp>
    </p:spTree>
    <p:extLst>
      <p:ext uri="{BB962C8B-B14F-4D97-AF65-F5344CB8AC3E}">
        <p14:creationId xmlns:p14="http://schemas.microsoft.com/office/powerpoint/2010/main" val="2190259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diagram of a wellbeing economy&#10;&#10;AI-generated content may be incorrect.">
            <a:extLst>
              <a:ext uri="{FF2B5EF4-FFF2-40B4-BE49-F238E27FC236}">
                <a16:creationId xmlns:a16="http://schemas.microsoft.com/office/drawing/2014/main" id="{A90592AB-A950-CB90-D0F6-74E11E1B4A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581"/>
            <a:ext cx="12192000" cy="6804837"/>
          </a:xfrm>
          <a:prstGeom prst="rect">
            <a:avLst/>
          </a:prstGeom>
        </p:spPr>
      </p:pic>
    </p:spTree>
    <p:extLst>
      <p:ext uri="{BB962C8B-B14F-4D97-AF65-F5344CB8AC3E}">
        <p14:creationId xmlns:p14="http://schemas.microsoft.com/office/powerpoint/2010/main" val="3720579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sky and trees&#10;&#10;AI-generated content may be incorrect.">
            <a:extLst>
              <a:ext uri="{FF2B5EF4-FFF2-40B4-BE49-F238E27FC236}">
                <a16:creationId xmlns:a16="http://schemas.microsoft.com/office/drawing/2014/main" id="{2CAEF660-6289-C526-9B51-3E990E471F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202" y="833075"/>
            <a:ext cx="11431595" cy="5191850"/>
          </a:xfrm>
          <a:prstGeom prst="rect">
            <a:avLst/>
          </a:prstGeom>
        </p:spPr>
      </p:pic>
    </p:spTree>
    <p:extLst>
      <p:ext uri="{BB962C8B-B14F-4D97-AF65-F5344CB8AC3E}">
        <p14:creationId xmlns:p14="http://schemas.microsoft.com/office/powerpoint/2010/main" val="150532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diagram&#10;&#10;AI-generated content may be incorrect.">
            <a:extLst>
              <a:ext uri="{FF2B5EF4-FFF2-40B4-BE49-F238E27FC236}">
                <a16:creationId xmlns:a16="http://schemas.microsoft.com/office/drawing/2014/main" id="{A63326E3-7C13-65D9-2879-3FB32D483A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665" y="482239"/>
            <a:ext cx="10252800" cy="5854766"/>
          </a:xfrm>
          <a:prstGeom prst="rect">
            <a:avLst/>
          </a:prstGeom>
        </p:spPr>
      </p:pic>
    </p:spTree>
    <p:extLst>
      <p:ext uri="{BB962C8B-B14F-4D97-AF65-F5344CB8AC3E}">
        <p14:creationId xmlns:p14="http://schemas.microsoft.com/office/powerpoint/2010/main" val="438484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68-7BCB-E5C9-A5F2-CDA090A27D28}"/>
              </a:ext>
            </a:extLst>
          </p:cNvPr>
          <p:cNvSpPr>
            <a:spLocks noGrp="1"/>
          </p:cNvSpPr>
          <p:nvPr>
            <p:ph type="title"/>
          </p:nvPr>
        </p:nvSpPr>
        <p:spPr/>
        <p:txBody>
          <a:bodyPr/>
          <a:lstStyle/>
          <a:p>
            <a:r>
              <a:rPr lang="en-GB" dirty="0"/>
              <a:t>Unattainable Combination of Aspirations</a:t>
            </a:r>
          </a:p>
        </p:txBody>
      </p:sp>
      <p:sp>
        <p:nvSpPr>
          <p:cNvPr id="4" name="Text Placeholder 3">
            <a:extLst>
              <a:ext uri="{FF2B5EF4-FFF2-40B4-BE49-F238E27FC236}">
                <a16:creationId xmlns:a16="http://schemas.microsoft.com/office/drawing/2014/main" id="{C42ECC1A-12AA-D5F0-2D8A-0F6F9F53E4AD}"/>
              </a:ext>
            </a:extLst>
          </p:cNvPr>
          <p:cNvSpPr>
            <a:spLocks noGrp="1"/>
          </p:cNvSpPr>
          <p:nvPr>
            <p:ph type="body" idx="1"/>
          </p:nvPr>
        </p:nvSpPr>
        <p:spPr/>
        <p:txBody>
          <a:bodyPr/>
          <a:lstStyle/>
          <a:p>
            <a:r>
              <a:rPr lang="en-GB" dirty="0"/>
              <a:t>Wise or Helpful</a:t>
            </a:r>
          </a:p>
        </p:txBody>
      </p:sp>
      <p:sp>
        <p:nvSpPr>
          <p:cNvPr id="3" name="Content Placeholder 2">
            <a:extLst>
              <a:ext uri="{FF2B5EF4-FFF2-40B4-BE49-F238E27FC236}">
                <a16:creationId xmlns:a16="http://schemas.microsoft.com/office/drawing/2014/main" id="{65AD6E4D-660F-EF65-8C5B-E5A74F02146C}"/>
              </a:ext>
            </a:extLst>
          </p:cNvPr>
          <p:cNvSpPr>
            <a:spLocks noGrp="1"/>
          </p:cNvSpPr>
          <p:nvPr>
            <p:ph sz="half" idx="2"/>
          </p:nvPr>
        </p:nvSpPr>
        <p:spPr/>
        <p:txBody>
          <a:bodyPr>
            <a:normAutofit fontScale="92500"/>
          </a:bodyPr>
          <a:lstStyle/>
          <a:p>
            <a:r>
              <a:rPr lang="en-GB" dirty="0"/>
              <a:t>Human Rights</a:t>
            </a:r>
          </a:p>
          <a:p>
            <a:r>
              <a:rPr lang="en-GB" dirty="0"/>
              <a:t>International Laws Against Genocide</a:t>
            </a:r>
          </a:p>
          <a:p>
            <a:r>
              <a:rPr lang="en-GB" dirty="0"/>
              <a:t>Paris Climate Target 1.5 degrees</a:t>
            </a:r>
          </a:p>
          <a:p>
            <a:r>
              <a:rPr lang="en-GB" dirty="0"/>
              <a:t>Sustainable Development Goals</a:t>
            </a:r>
          </a:p>
          <a:p>
            <a:r>
              <a:rPr lang="en-GB" dirty="0"/>
              <a:t>Net-zero by 2050</a:t>
            </a:r>
          </a:p>
          <a:p>
            <a:r>
              <a:rPr lang="en-GB" dirty="0"/>
              <a:t>Spiritual Wellbeing</a:t>
            </a:r>
          </a:p>
        </p:txBody>
      </p:sp>
      <p:sp>
        <p:nvSpPr>
          <p:cNvPr id="6" name="Text Placeholder 5">
            <a:extLst>
              <a:ext uri="{FF2B5EF4-FFF2-40B4-BE49-F238E27FC236}">
                <a16:creationId xmlns:a16="http://schemas.microsoft.com/office/drawing/2014/main" id="{D9448A37-5BE9-0DFB-79C2-D8E45E6F0CB7}"/>
              </a:ext>
            </a:extLst>
          </p:cNvPr>
          <p:cNvSpPr>
            <a:spLocks noGrp="1"/>
          </p:cNvSpPr>
          <p:nvPr>
            <p:ph type="body" sz="quarter" idx="3"/>
          </p:nvPr>
        </p:nvSpPr>
        <p:spPr/>
        <p:txBody>
          <a:bodyPr/>
          <a:lstStyle/>
          <a:p>
            <a:r>
              <a:rPr lang="en-GB" dirty="0"/>
              <a:t>Unwise or Unhelpful</a:t>
            </a:r>
          </a:p>
        </p:txBody>
      </p:sp>
      <p:sp>
        <p:nvSpPr>
          <p:cNvPr id="7" name="Content Placeholder 6">
            <a:extLst>
              <a:ext uri="{FF2B5EF4-FFF2-40B4-BE49-F238E27FC236}">
                <a16:creationId xmlns:a16="http://schemas.microsoft.com/office/drawing/2014/main" id="{61E43122-E432-F202-5A1D-9ADC392AFA77}"/>
              </a:ext>
            </a:extLst>
          </p:cNvPr>
          <p:cNvSpPr>
            <a:spLocks noGrp="1"/>
          </p:cNvSpPr>
          <p:nvPr>
            <p:ph sz="quarter" idx="4"/>
          </p:nvPr>
        </p:nvSpPr>
        <p:spPr/>
        <p:txBody>
          <a:bodyPr>
            <a:normAutofit fontScale="92500"/>
          </a:bodyPr>
          <a:lstStyle/>
          <a:p>
            <a:r>
              <a:rPr lang="en-GB" dirty="0"/>
              <a:t>Exponential GDP Growth</a:t>
            </a:r>
          </a:p>
          <a:p>
            <a:r>
              <a:rPr lang="en-GB" dirty="0"/>
              <a:t>Pronatalism (most faiths)</a:t>
            </a:r>
          </a:p>
          <a:p>
            <a:r>
              <a:rPr lang="en-GB" dirty="0"/>
              <a:t>Growing Wealth Inequality</a:t>
            </a:r>
          </a:p>
        </p:txBody>
      </p:sp>
    </p:spTree>
    <p:extLst>
      <p:ext uri="{BB962C8B-B14F-4D97-AF65-F5344CB8AC3E}">
        <p14:creationId xmlns:p14="http://schemas.microsoft.com/office/powerpoint/2010/main" val="1978880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iagram of different types of wellbeing&#10;&#10;AI-generated content may be incorrect.">
            <a:extLst>
              <a:ext uri="{FF2B5EF4-FFF2-40B4-BE49-F238E27FC236}">
                <a16:creationId xmlns:a16="http://schemas.microsoft.com/office/drawing/2014/main" id="{4F759D77-885C-AEA7-B3D6-EC816F989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4925" y="1274093"/>
            <a:ext cx="9462150" cy="5583907"/>
          </a:xfrm>
          <a:prstGeom prst="rect">
            <a:avLst/>
          </a:prstGeom>
        </p:spPr>
      </p:pic>
      <p:sp>
        <p:nvSpPr>
          <p:cNvPr id="11" name="Title 10">
            <a:extLst>
              <a:ext uri="{FF2B5EF4-FFF2-40B4-BE49-F238E27FC236}">
                <a16:creationId xmlns:a16="http://schemas.microsoft.com/office/drawing/2014/main" id="{576BDA8D-AD87-594D-E6ED-283F4FEB8EE9}"/>
              </a:ext>
            </a:extLst>
          </p:cNvPr>
          <p:cNvSpPr>
            <a:spLocks noGrp="1"/>
          </p:cNvSpPr>
          <p:nvPr>
            <p:ph type="title"/>
          </p:nvPr>
        </p:nvSpPr>
        <p:spPr/>
        <p:txBody>
          <a:bodyPr/>
          <a:lstStyle/>
          <a:p>
            <a:pPr algn="ctr"/>
            <a:r>
              <a:rPr lang="en-GB" dirty="0"/>
              <a:t>A Global Aspiration for Eco-Equity</a:t>
            </a:r>
          </a:p>
        </p:txBody>
      </p:sp>
    </p:spTree>
    <p:extLst>
      <p:ext uri="{BB962C8B-B14F-4D97-AF65-F5344CB8AC3E}">
        <p14:creationId xmlns:p14="http://schemas.microsoft.com/office/powerpoint/2010/main" val="532090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64680-E1CE-8421-4FA8-99DEB437B6B9}"/>
              </a:ext>
            </a:extLst>
          </p:cNvPr>
          <p:cNvSpPr>
            <a:spLocks noGrp="1"/>
          </p:cNvSpPr>
          <p:nvPr>
            <p:ph type="title" idx="4294967295"/>
          </p:nvPr>
        </p:nvSpPr>
        <p:spPr>
          <a:xfrm>
            <a:off x="0" y="1709738"/>
            <a:ext cx="10515600" cy="2203450"/>
          </a:xfrm>
        </p:spPr>
        <p:txBody>
          <a:bodyPr/>
          <a:lstStyle/>
          <a:p>
            <a:br>
              <a:rPr lang="en-GB" dirty="0"/>
            </a:br>
            <a:endParaRPr lang="en-GB" dirty="0"/>
          </a:p>
        </p:txBody>
      </p:sp>
      <p:pic>
        <p:nvPicPr>
          <p:cNvPr id="5" name="Picture 4" descr="A building with people walking on the street&#10;&#10;AI-generated content may be incorrect.">
            <a:extLst>
              <a:ext uri="{FF2B5EF4-FFF2-40B4-BE49-F238E27FC236}">
                <a16:creationId xmlns:a16="http://schemas.microsoft.com/office/drawing/2014/main" id="{7E3162CF-FEA7-5D10-C952-2D9898DDF2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5555" y="474274"/>
            <a:ext cx="8320890" cy="5909452"/>
          </a:xfrm>
          <a:prstGeom prst="rect">
            <a:avLst/>
          </a:prstGeom>
        </p:spPr>
      </p:pic>
    </p:spTree>
    <p:extLst>
      <p:ext uri="{BB962C8B-B14F-4D97-AF65-F5344CB8AC3E}">
        <p14:creationId xmlns:p14="http://schemas.microsoft.com/office/powerpoint/2010/main" val="881108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60F10-6657-F417-4130-0E41363A014F}"/>
              </a:ext>
            </a:extLst>
          </p:cNvPr>
          <p:cNvSpPr>
            <a:spLocks noGrp="1"/>
          </p:cNvSpPr>
          <p:nvPr>
            <p:ph type="ctrTitle"/>
          </p:nvPr>
        </p:nvSpPr>
        <p:spPr/>
        <p:txBody>
          <a:bodyPr>
            <a:normAutofit fontScale="90000"/>
          </a:bodyPr>
          <a:lstStyle/>
          <a:p>
            <a:r>
              <a:rPr lang="en-GB" dirty="0"/>
              <a:t>Common Sense </a:t>
            </a:r>
            <a:br>
              <a:rPr lang="en-GB" dirty="0"/>
            </a:br>
            <a:r>
              <a:rPr lang="en-GB" dirty="0"/>
              <a:t>or Wisdom</a:t>
            </a:r>
            <a:br>
              <a:rPr lang="en-GB" dirty="0"/>
            </a:br>
            <a:endParaRPr lang="en-GB" dirty="0"/>
          </a:p>
        </p:txBody>
      </p:sp>
      <p:sp>
        <p:nvSpPr>
          <p:cNvPr id="4" name="Subtitle 3">
            <a:extLst>
              <a:ext uri="{FF2B5EF4-FFF2-40B4-BE49-F238E27FC236}">
                <a16:creationId xmlns:a16="http://schemas.microsoft.com/office/drawing/2014/main" id="{DD77E33F-FA36-CE71-CD2D-97200EFC9E86}"/>
              </a:ext>
            </a:extLst>
          </p:cNvPr>
          <p:cNvSpPr>
            <a:spLocks noGrp="1"/>
          </p:cNvSpPr>
          <p:nvPr>
            <p:ph type="subTitle" idx="1"/>
          </p:nvPr>
        </p:nvSpPr>
        <p:spPr/>
        <p:txBody>
          <a:bodyPr>
            <a:normAutofit/>
          </a:bodyPr>
          <a:lstStyle/>
          <a:p>
            <a:endParaRPr lang="en-GB" sz="3200" dirty="0"/>
          </a:p>
          <a:p>
            <a:r>
              <a:rPr lang="en-GB" sz="3200" dirty="0"/>
              <a:t>We can only make the world we want if we keep within the biophysical boundaries of Earth.</a:t>
            </a:r>
          </a:p>
        </p:txBody>
      </p:sp>
    </p:spTree>
    <p:extLst>
      <p:ext uri="{BB962C8B-B14F-4D97-AF65-F5344CB8AC3E}">
        <p14:creationId xmlns:p14="http://schemas.microsoft.com/office/powerpoint/2010/main" val="2965132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DBED95-789A-859D-D38A-F6AF3A9B2ADD}"/>
              </a:ext>
            </a:extLst>
          </p:cNvPr>
          <p:cNvSpPr txBox="1"/>
          <p:nvPr/>
        </p:nvSpPr>
        <p:spPr>
          <a:xfrm>
            <a:off x="636181" y="235733"/>
            <a:ext cx="10919637" cy="6186309"/>
          </a:xfrm>
          <a:prstGeom prst="rect">
            <a:avLst/>
          </a:prstGeom>
          <a:noFill/>
        </p:spPr>
        <p:txBody>
          <a:bodyPr wrap="square">
            <a:spAutoFit/>
          </a:bodyPr>
          <a:lstStyle/>
          <a:p>
            <a:pPr>
              <a:buNone/>
            </a:pPr>
            <a:endParaRPr lang="en-GB" dirty="0">
              <a:latin typeface="Aptos" panose="020B0004020202020204" pitchFamily="34" charset="0"/>
              <a:ea typeface="Aptos" panose="020B0004020202020204" pitchFamily="34" charset="0"/>
              <a:cs typeface="Aptos" panose="020B0004020202020204" pitchFamily="34" charset="0"/>
            </a:endParaRPr>
          </a:p>
          <a:p>
            <a:pPr>
              <a:buNone/>
            </a:pPr>
            <a:r>
              <a:rPr lang="en-GB" dirty="0">
                <a:latin typeface="Aptos" panose="020B0004020202020204" pitchFamily="34" charset="0"/>
                <a:ea typeface="Aptos" panose="020B0004020202020204" pitchFamily="34" charset="0"/>
                <a:cs typeface="Aptos" panose="020B0004020202020204" pitchFamily="34" charset="0"/>
              </a:rPr>
              <a:t>T</a:t>
            </a:r>
            <a:r>
              <a:rPr lang="en-GB" sz="1800" dirty="0">
                <a:effectLst/>
                <a:latin typeface="Aptos" panose="020B0004020202020204" pitchFamily="34" charset="0"/>
                <a:ea typeface="Aptos" panose="020B0004020202020204" pitchFamily="34" charset="0"/>
                <a:cs typeface="Aptos" panose="020B0004020202020204" pitchFamily="34" charset="0"/>
              </a:rPr>
              <a:t>hings like Y2K and the Ozone layer didn’t get to an apocalyptic point precisely </a:t>
            </a:r>
            <a:r>
              <a:rPr lang="en-GB" sz="1800" i="1" dirty="0">
                <a:effectLst/>
                <a:latin typeface="Aptos" panose="020B0004020202020204" pitchFamily="34" charset="0"/>
                <a:ea typeface="Aptos" panose="020B0004020202020204" pitchFamily="34" charset="0"/>
                <a:cs typeface="Aptos" panose="020B0004020202020204" pitchFamily="34" charset="0"/>
              </a:rPr>
              <a:t>because</a:t>
            </a:r>
            <a:r>
              <a:rPr lang="en-GB" sz="1800" dirty="0">
                <a:effectLst/>
                <a:latin typeface="Aptos" panose="020B0004020202020204" pitchFamily="34" charset="0"/>
                <a:ea typeface="Aptos" panose="020B0004020202020204" pitchFamily="34" charset="0"/>
                <a:cs typeface="Aptos" panose="020B0004020202020204" pitchFamily="34" charset="0"/>
              </a:rPr>
              <a:t> alarm bells were raised about them in time,  on a sufficient scale to produce general political will for concerted action? Raising such an alarm is what scientists -and their followers such as Barbara - are doing now, for the same purpose. </a:t>
            </a:r>
          </a:p>
          <a:p>
            <a:pPr>
              <a:buNone/>
            </a:pPr>
            <a:r>
              <a:rPr lang="en-GB" sz="1800" dirty="0">
                <a:effectLst/>
                <a:latin typeface="Aptos" panose="020B0004020202020204" pitchFamily="34" charset="0"/>
                <a:ea typeface="Aptos" panose="020B0004020202020204" pitchFamily="34" charset="0"/>
                <a:cs typeface="Aptos" panose="020B0004020202020204" pitchFamily="34" charset="0"/>
              </a:rPr>
              <a:t> </a:t>
            </a:r>
          </a:p>
          <a:p>
            <a:pPr>
              <a:buNone/>
            </a:pPr>
            <a:r>
              <a:rPr lang="en-GB" sz="1800" dirty="0">
                <a:effectLst/>
                <a:latin typeface="Aptos" panose="020B0004020202020204" pitchFamily="34" charset="0"/>
                <a:ea typeface="Aptos" panose="020B0004020202020204" pitchFamily="34" charset="0"/>
                <a:cs typeface="Aptos" panose="020B0004020202020204" pitchFamily="34" charset="0"/>
              </a:rPr>
              <a:t>Malthus couldn’t anticipate modern birth control methods, nor the degree to which food production could be increased, nor indeed the environmental consequences of overpopulation * consumption * misapplied technology. But he highlighted the basic truth that human beings have a constant tendency to expand beyond sustainability point, reproductively as well as in other ways. That is a profound basic truth, though it has worked itself out in different ways and more complex than Malthus could have anticipated.</a:t>
            </a:r>
          </a:p>
          <a:p>
            <a:pPr>
              <a:buNone/>
            </a:pPr>
            <a:r>
              <a:rPr lang="en-GB" sz="1800" dirty="0">
                <a:effectLst/>
                <a:latin typeface="Aptos" panose="020B0004020202020204" pitchFamily="34" charset="0"/>
                <a:ea typeface="Aptos" panose="020B0004020202020204" pitchFamily="34" charset="0"/>
                <a:cs typeface="Aptos" panose="020B0004020202020204" pitchFamily="34" charset="0"/>
              </a:rPr>
              <a:t> </a:t>
            </a:r>
          </a:p>
          <a:p>
            <a:pPr>
              <a:buNone/>
            </a:pPr>
            <a:r>
              <a:rPr lang="en-GB" sz="1800" dirty="0">
                <a:effectLst/>
                <a:latin typeface="Aptos" panose="020B0004020202020204" pitchFamily="34" charset="0"/>
                <a:ea typeface="Aptos" panose="020B0004020202020204" pitchFamily="34" charset="0"/>
                <a:cs typeface="Aptos" panose="020B0004020202020204" pitchFamily="34" charset="0"/>
              </a:rPr>
              <a:t>And the same sort of thing is true about the other alarm raisers such as Paul </a:t>
            </a:r>
            <a:r>
              <a:rPr lang="en-GB" sz="1800" dirty="0" err="1">
                <a:effectLst/>
                <a:latin typeface="Aptos" panose="020B0004020202020204" pitchFamily="34" charset="0"/>
                <a:ea typeface="Aptos" panose="020B0004020202020204" pitchFamily="34" charset="0"/>
                <a:cs typeface="Aptos" panose="020B0004020202020204" pitchFamily="34" charset="0"/>
              </a:rPr>
              <a:t>Erhlich</a:t>
            </a:r>
            <a:r>
              <a:rPr lang="en-GB" sz="1800" dirty="0">
                <a:effectLst/>
                <a:latin typeface="Aptos" panose="020B0004020202020204" pitchFamily="34" charset="0"/>
                <a:ea typeface="Aptos" panose="020B0004020202020204" pitchFamily="34" charset="0"/>
                <a:cs typeface="Aptos" panose="020B0004020202020204" pitchFamily="34" charset="0"/>
              </a:rPr>
              <a:t>. It’s immaterial to us that Professor Paul Ehrlich underestimated the potential of Technology and failed to anticipate the Green Revolution, because his basic principle is profoundly true: expanded global ability to feed 8 billion people has only been achieved at punitive environmental cost such as soil and water degradation, pesticide pollution, etc, due to intensive agribusiness farming, overfishing, destruction of rainforest from soya farming, etc. And the Technology factor has intensified overconsumption, and hence Impact.</a:t>
            </a:r>
          </a:p>
          <a:p>
            <a:pPr>
              <a:buNone/>
            </a:pPr>
            <a:r>
              <a:rPr lang="en-GB" sz="1800" dirty="0">
                <a:effectLst/>
                <a:latin typeface="Aptos" panose="020B0004020202020204" pitchFamily="34" charset="0"/>
                <a:ea typeface="Aptos" panose="020B0004020202020204" pitchFamily="34" charset="0"/>
                <a:cs typeface="Aptos" panose="020B0004020202020204" pitchFamily="34" charset="0"/>
              </a:rPr>
              <a:t> </a:t>
            </a:r>
          </a:p>
          <a:p>
            <a:pPr>
              <a:buNone/>
            </a:pPr>
            <a:r>
              <a:rPr lang="en-GB" sz="1800" dirty="0">
                <a:effectLst/>
                <a:latin typeface="Aptos" panose="020B0004020202020204" pitchFamily="34" charset="0"/>
                <a:ea typeface="Aptos" panose="020B0004020202020204" pitchFamily="34" charset="0"/>
                <a:cs typeface="Aptos" panose="020B0004020202020204" pitchFamily="34" charset="0"/>
              </a:rPr>
              <a:t>Predictions never happen in quite the simplistic way envisaged at the time, but they are not alarmist: they simply work out in more complex ways. Famines and serious malnourishment continues, in ways that could be avoidable but aren’t avoided, for political reasons. Population pressure is an indirect driver of ethnic, territorial and resource conflicts which leads to war hotspots and resultant famines. </a:t>
            </a:r>
          </a:p>
        </p:txBody>
      </p:sp>
    </p:spTree>
    <p:extLst>
      <p:ext uri="{BB962C8B-B14F-4D97-AF65-F5344CB8AC3E}">
        <p14:creationId xmlns:p14="http://schemas.microsoft.com/office/powerpoint/2010/main" val="2079321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diagram&#10;&#10;AI-generated content may be incorrect.">
            <a:extLst>
              <a:ext uri="{FF2B5EF4-FFF2-40B4-BE49-F238E27FC236}">
                <a16:creationId xmlns:a16="http://schemas.microsoft.com/office/drawing/2014/main" id="{BE8560E7-35AC-AFEB-B947-2B28D0331C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668000" cy="6858000"/>
          </a:xfrm>
          <a:prstGeom prst="rect">
            <a:avLst/>
          </a:prstGeom>
        </p:spPr>
      </p:pic>
    </p:spTree>
    <p:extLst>
      <p:ext uri="{BB962C8B-B14F-4D97-AF65-F5344CB8AC3E}">
        <p14:creationId xmlns:p14="http://schemas.microsoft.com/office/powerpoint/2010/main" val="2091174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the spectrum of sanity&#10;&#10;AI-generated content may be incorrect.">
            <a:extLst>
              <a:ext uri="{FF2B5EF4-FFF2-40B4-BE49-F238E27FC236}">
                <a16:creationId xmlns:a16="http://schemas.microsoft.com/office/drawing/2014/main" id="{45BE3235-AF26-802A-5EED-CE3587445E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Star: 5 Points 3">
            <a:extLst>
              <a:ext uri="{FF2B5EF4-FFF2-40B4-BE49-F238E27FC236}">
                <a16:creationId xmlns:a16="http://schemas.microsoft.com/office/drawing/2014/main" id="{E8784D4B-CA4F-063D-2B3B-3B8E19F2A6F9}"/>
              </a:ext>
            </a:extLst>
          </p:cNvPr>
          <p:cNvSpPr/>
          <p:nvPr/>
        </p:nvSpPr>
        <p:spPr>
          <a:xfrm>
            <a:off x="8745279" y="138223"/>
            <a:ext cx="3269511" cy="2498651"/>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Eco triumphs</a:t>
            </a:r>
          </a:p>
          <a:p>
            <a:pPr algn="ctr"/>
            <a:r>
              <a:rPr lang="en-GB" dirty="0">
                <a:solidFill>
                  <a:schemeClr val="tx1"/>
                </a:solidFill>
              </a:rPr>
              <a:t>over ego</a:t>
            </a:r>
          </a:p>
          <a:p>
            <a:pPr algn="ctr"/>
            <a:endParaRPr lang="en-GB" sz="900" dirty="0">
              <a:solidFill>
                <a:schemeClr val="tx1"/>
              </a:solidFill>
            </a:endParaRPr>
          </a:p>
        </p:txBody>
      </p:sp>
    </p:spTree>
    <p:extLst>
      <p:ext uri="{BB962C8B-B14F-4D97-AF65-F5344CB8AC3E}">
        <p14:creationId xmlns:p14="http://schemas.microsoft.com/office/powerpoint/2010/main" val="2786068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breaking a window with a hammer&#10;&#10;AI-generated content may be incorrect.">
            <a:extLst>
              <a:ext uri="{FF2B5EF4-FFF2-40B4-BE49-F238E27FC236}">
                <a16:creationId xmlns:a16="http://schemas.microsoft.com/office/drawing/2014/main" id="{454A76E9-9D10-5C52-6259-F9BD903A23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0" y="0"/>
            <a:ext cx="9398000" cy="6858000"/>
          </a:xfrm>
          <a:prstGeom prst="rect">
            <a:avLst/>
          </a:prstGeom>
        </p:spPr>
      </p:pic>
    </p:spTree>
    <p:extLst>
      <p:ext uri="{BB962C8B-B14F-4D97-AF65-F5344CB8AC3E}">
        <p14:creationId xmlns:p14="http://schemas.microsoft.com/office/powerpoint/2010/main" val="119540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47BAF-8F89-59E7-A1CB-2266F2454711}"/>
              </a:ext>
            </a:extLst>
          </p:cNvPr>
          <p:cNvSpPr>
            <a:spLocks noGrp="1"/>
          </p:cNvSpPr>
          <p:nvPr>
            <p:ph type="ctrTitle"/>
          </p:nvPr>
        </p:nvSpPr>
        <p:spPr>
          <a:xfrm>
            <a:off x="1524000" y="1122363"/>
            <a:ext cx="9144000" cy="3396474"/>
          </a:xfrm>
        </p:spPr>
        <p:txBody>
          <a:bodyPr/>
          <a:lstStyle/>
          <a:p>
            <a:r>
              <a:rPr lang="en-GB" dirty="0"/>
              <a:t>Step 1 is to accept the</a:t>
            </a:r>
            <a:br>
              <a:rPr lang="en-GB" dirty="0"/>
            </a:br>
            <a:br>
              <a:rPr lang="en-GB" dirty="0"/>
            </a:br>
            <a:r>
              <a:rPr lang="en-GB" dirty="0"/>
              <a:t>Existential Reality</a:t>
            </a:r>
          </a:p>
        </p:txBody>
      </p:sp>
      <p:sp>
        <p:nvSpPr>
          <p:cNvPr id="3" name="Subtitle 2">
            <a:extLst>
              <a:ext uri="{FF2B5EF4-FFF2-40B4-BE49-F238E27FC236}">
                <a16:creationId xmlns:a16="http://schemas.microsoft.com/office/drawing/2014/main" id="{6D37590E-4D00-8A81-B907-2A9DCFA0DA52}"/>
              </a:ext>
            </a:extLst>
          </p:cNvPr>
          <p:cNvSpPr>
            <a:spLocks noGrp="1"/>
          </p:cNvSpPr>
          <p:nvPr>
            <p:ph type="subTitle" idx="1"/>
          </p:nvPr>
        </p:nvSpPr>
        <p:spPr>
          <a:xfrm>
            <a:off x="1524000" y="4625162"/>
            <a:ext cx="9144000" cy="632637"/>
          </a:xfrm>
        </p:spPr>
        <p:txBody>
          <a:bodyPr/>
          <a:lstStyle/>
          <a:p>
            <a:endParaRPr lang="en-GB" dirty="0"/>
          </a:p>
        </p:txBody>
      </p:sp>
    </p:spTree>
    <p:extLst>
      <p:ext uri="{BB962C8B-B14F-4D97-AF65-F5344CB8AC3E}">
        <p14:creationId xmlns:p14="http://schemas.microsoft.com/office/powerpoint/2010/main" val="506892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E9FD6-3873-3347-A589-FBE3AEB7B77D}"/>
              </a:ext>
            </a:extLst>
          </p:cNvPr>
          <p:cNvSpPr>
            <a:spLocks noGrp="1"/>
          </p:cNvSpPr>
          <p:nvPr>
            <p:ph type="title"/>
          </p:nvPr>
        </p:nvSpPr>
        <p:spPr/>
        <p:txBody>
          <a:bodyPr/>
          <a:lstStyle/>
          <a:p>
            <a:r>
              <a:rPr lang="en-GB" dirty="0"/>
              <a:t>Wasted Resources</a:t>
            </a:r>
          </a:p>
        </p:txBody>
      </p:sp>
      <p:sp>
        <p:nvSpPr>
          <p:cNvPr id="3" name="Content Placeholder 2">
            <a:extLst>
              <a:ext uri="{FF2B5EF4-FFF2-40B4-BE49-F238E27FC236}">
                <a16:creationId xmlns:a16="http://schemas.microsoft.com/office/drawing/2014/main" id="{FF03AA03-7C60-1EB0-5A3A-00782746C36E}"/>
              </a:ext>
            </a:extLst>
          </p:cNvPr>
          <p:cNvSpPr>
            <a:spLocks noGrp="1"/>
          </p:cNvSpPr>
          <p:nvPr>
            <p:ph idx="1"/>
          </p:nvPr>
        </p:nvSpPr>
        <p:spPr/>
        <p:txBody>
          <a:bodyPr/>
          <a:lstStyle/>
          <a:p>
            <a:r>
              <a:rPr lang="en-GB" dirty="0"/>
              <a:t>Brexit</a:t>
            </a:r>
          </a:p>
          <a:p>
            <a:r>
              <a:rPr lang="en-GB" dirty="0"/>
              <a:t>Christmas</a:t>
            </a:r>
          </a:p>
          <a:p>
            <a:r>
              <a:rPr lang="en-GB" dirty="0"/>
              <a:t>The Drinks Industry</a:t>
            </a:r>
          </a:p>
          <a:p>
            <a:r>
              <a:rPr lang="en-GB" dirty="0"/>
              <a:t>The Fashion Industry</a:t>
            </a:r>
          </a:p>
          <a:p>
            <a:r>
              <a:rPr lang="en-GB" dirty="0"/>
              <a:t>Our Judicial System</a:t>
            </a:r>
          </a:p>
          <a:p>
            <a:r>
              <a:rPr lang="en-GB" dirty="0"/>
              <a:t>Non-essential Travel</a:t>
            </a:r>
          </a:p>
          <a:p>
            <a:r>
              <a:rPr lang="en-GB" dirty="0"/>
              <a:t>SUVs</a:t>
            </a:r>
          </a:p>
        </p:txBody>
      </p:sp>
    </p:spTree>
    <p:extLst>
      <p:ext uri="{BB962C8B-B14F-4D97-AF65-F5344CB8AC3E}">
        <p14:creationId xmlns:p14="http://schemas.microsoft.com/office/powerpoint/2010/main" val="780168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B54AC-4A16-4C12-1E46-E28632A516C2}"/>
              </a:ext>
            </a:extLst>
          </p:cNvPr>
          <p:cNvSpPr>
            <a:spLocks noGrp="1"/>
          </p:cNvSpPr>
          <p:nvPr>
            <p:ph type="title"/>
          </p:nvPr>
        </p:nvSpPr>
        <p:spPr/>
        <p:txBody>
          <a:bodyPr/>
          <a:lstStyle/>
          <a:p>
            <a:r>
              <a:rPr lang="en-GB" dirty="0"/>
              <a:t>Wasted Skills and Qualities</a:t>
            </a:r>
          </a:p>
        </p:txBody>
      </p:sp>
      <p:sp>
        <p:nvSpPr>
          <p:cNvPr id="3" name="Content Placeholder 2">
            <a:extLst>
              <a:ext uri="{FF2B5EF4-FFF2-40B4-BE49-F238E27FC236}">
                <a16:creationId xmlns:a16="http://schemas.microsoft.com/office/drawing/2014/main" id="{3FF1F0F3-1149-3AC5-E85B-CB35C7D87F1E}"/>
              </a:ext>
            </a:extLst>
          </p:cNvPr>
          <p:cNvSpPr>
            <a:spLocks noGrp="1"/>
          </p:cNvSpPr>
          <p:nvPr>
            <p:ph idx="1"/>
          </p:nvPr>
        </p:nvSpPr>
        <p:spPr/>
        <p:txBody>
          <a:bodyPr/>
          <a:lstStyle/>
          <a:p>
            <a:r>
              <a:rPr lang="en-GB" dirty="0"/>
              <a:t>Democracy</a:t>
            </a:r>
          </a:p>
          <a:p>
            <a:r>
              <a:rPr lang="en-GB" dirty="0"/>
              <a:t>War</a:t>
            </a:r>
          </a:p>
          <a:p>
            <a:r>
              <a:rPr lang="en-GB" dirty="0"/>
              <a:t>Empowerment</a:t>
            </a:r>
          </a:p>
          <a:p>
            <a:r>
              <a:rPr lang="en-GB" dirty="0"/>
              <a:t>Ingenuity</a:t>
            </a:r>
          </a:p>
          <a:p>
            <a:r>
              <a:rPr lang="en-GB" dirty="0"/>
              <a:t>Eco-costly Healthcare</a:t>
            </a:r>
          </a:p>
          <a:p>
            <a:r>
              <a:rPr lang="en-GB" dirty="0"/>
              <a:t>Imbalance of Sentiment</a:t>
            </a:r>
          </a:p>
          <a:p>
            <a:r>
              <a:rPr lang="en-GB" dirty="0"/>
              <a:t>Time and Energy</a:t>
            </a:r>
          </a:p>
          <a:p>
            <a:endParaRPr lang="en-GB" dirty="0"/>
          </a:p>
          <a:p>
            <a:endParaRPr lang="en-GB" dirty="0"/>
          </a:p>
          <a:p>
            <a:endParaRPr lang="en-GB" dirty="0"/>
          </a:p>
        </p:txBody>
      </p:sp>
    </p:spTree>
    <p:extLst>
      <p:ext uri="{BB962C8B-B14F-4D97-AF65-F5344CB8AC3E}">
        <p14:creationId xmlns:p14="http://schemas.microsoft.com/office/powerpoint/2010/main" val="29653533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C59AE6-1CC7-4E4E-58D5-331B44FC940A}"/>
              </a:ext>
            </a:extLst>
          </p:cNvPr>
          <p:cNvSpPr>
            <a:spLocks noGrp="1"/>
          </p:cNvSpPr>
          <p:nvPr>
            <p:ph type="title"/>
          </p:nvPr>
        </p:nvSpPr>
        <p:spPr/>
        <p:txBody>
          <a:bodyPr/>
          <a:lstStyle/>
          <a:p>
            <a:r>
              <a:rPr lang="en-GB" dirty="0"/>
              <a:t>“No-one is too small to make a Difference”</a:t>
            </a:r>
          </a:p>
        </p:txBody>
      </p:sp>
      <p:pic>
        <p:nvPicPr>
          <p:cNvPr id="8" name="Picture 7" descr="A child sitting next to a sign&#10;&#10;AI-generated content may be incorrect.">
            <a:extLst>
              <a:ext uri="{FF2B5EF4-FFF2-40B4-BE49-F238E27FC236}">
                <a16:creationId xmlns:a16="http://schemas.microsoft.com/office/drawing/2014/main" id="{11D9DA05-06E0-4DEF-0E7A-C423C50631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5249" y="1816935"/>
            <a:ext cx="7293934" cy="4098496"/>
          </a:xfrm>
          <a:prstGeom prst="rect">
            <a:avLst/>
          </a:prstGeom>
        </p:spPr>
      </p:pic>
    </p:spTree>
    <p:extLst>
      <p:ext uri="{BB962C8B-B14F-4D97-AF65-F5344CB8AC3E}">
        <p14:creationId xmlns:p14="http://schemas.microsoft.com/office/powerpoint/2010/main" val="3991161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D45C5-7764-BAD0-3EF3-739E00AB5537}"/>
              </a:ext>
            </a:extLst>
          </p:cNvPr>
          <p:cNvSpPr>
            <a:spLocks noGrp="1"/>
          </p:cNvSpPr>
          <p:nvPr>
            <p:ph type="title"/>
          </p:nvPr>
        </p:nvSpPr>
        <p:spPr/>
        <p:txBody>
          <a:bodyPr/>
          <a:lstStyle/>
          <a:p>
            <a:pPr algn="ctr"/>
            <a:r>
              <a:rPr lang="en-GB" dirty="0"/>
              <a:t>“To him that hath shall be given” </a:t>
            </a:r>
            <a:br>
              <a:rPr lang="en-GB" dirty="0"/>
            </a:br>
            <a:r>
              <a:rPr lang="en-GB" dirty="0"/>
              <a:t>Matthew 13:12</a:t>
            </a:r>
          </a:p>
        </p:txBody>
      </p:sp>
      <p:sp>
        <p:nvSpPr>
          <p:cNvPr id="3" name="Content Placeholder 2">
            <a:extLst>
              <a:ext uri="{FF2B5EF4-FFF2-40B4-BE49-F238E27FC236}">
                <a16:creationId xmlns:a16="http://schemas.microsoft.com/office/drawing/2014/main" id="{AD9D9C24-E4FD-8D1E-70F8-D6D7C7276F31}"/>
              </a:ext>
            </a:extLst>
          </p:cNvPr>
          <p:cNvSpPr>
            <a:spLocks noGrp="1"/>
          </p:cNvSpPr>
          <p:nvPr>
            <p:ph idx="1"/>
          </p:nvPr>
        </p:nvSpPr>
        <p:spPr/>
        <p:txBody>
          <a:bodyPr/>
          <a:lstStyle/>
          <a:p>
            <a:pPr marL="0" indent="0">
              <a:buNone/>
            </a:pPr>
            <a:r>
              <a:rPr lang="en-GB" dirty="0"/>
              <a:t>Those who use and cultivate their existing blessings will receive even more abundance, while those who neglect what they have will lose even that.  </a:t>
            </a:r>
          </a:p>
          <a:p>
            <a:pPr marL="0" indent="0">
              <a:buNone/>
            </a:pPr>
            <a:endParaRPr lang="en-GB" dirty="0"/>
          </a:p>
          <a:p>
            <a:pPr marL="0" indent="0" algn="ctr">
              <a:buNone/>
            </a:pPr>
            <a:r>
              <a:rPr lang="en-GB" dirty="0">
                <a:highlight>
                  <a:srgbClr val="FFFF00"/>
                </a:highlight>
              </a:rPr>
              <a:t>We are abusing our environment severely; we stand to lose everything that we need for survival.</a:t>
            </a:r>
          </a:p>
          <a:p>
            <a:pPr marL="0" indent="0" algn="ctr">
              <a:buNone/>
            </a:pPr>
            <a:endParaRPr lang="en-GB" dirty="0">
              <a:highlight>
                <a:srgbClr val="FFFF00"/>
              </a:highlight>
            </a:endParaRPr>
          </a:p>
          <a:p>
            <a:pPr marL="0" indent="0" algn="ctr">
              <a:buNone/>
            </a:pPr>
            <a:r>
              <a:rPr lang="en-GB" dirty="0">
                <a:highlight>
                  <a:srgbClr val="FFFF00"/>
                </a:highlight>
              </a:rPr>
              <a:t>Right now, we are working hard in ways that destroy all our blessings. We urgently need to steer into a different direction.   </a:t>
            </a:r>
          </a:p>
        </p:txBody>
      </p:sp>
    </p:spTree>
    <p:extLst>
      <p:ext uri="{BB962C8B-B14F-4D97-AF65-F5344CB8AC3E}">
        <p14:creationId xmlns:p14="http://schemas.microsoft.com/office/powerpoint/2010/main" val="1205796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the earth and population&#10;&#10;AI-generated content may be incorrect.">
            <a:extLst>
              <a:ext uri="{FF2B5EF4-FFF2-40B4-BE49-F238E27FC236}">
                <a16:creationId xmlns:a16="http://schemas.microsoft.com/office/drawing/2014/main" id="{C2C6F32F-6B38-8886-04DB-996CE6399F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0206" y="370130"/>
            <a:ext cx="9021459" cy="6309125"/>
          </a:xfrm>
          <a:prstGeom prst="rect">
            <a:avLst/>
          </a:prstGeom>
        </p:spPr>
      </p:pic>
    </p:spTree>
    <p:extLst>
      <p:ext uri="{BB962C8B-B14F-4D97-AF65-F5344CB8AC3E}">
        <p14:creationId xmlns:p14="http://schemas.microsoft.com/office/powerpoint/2010/main" val="2669699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with numbers and a line&#10;&#10;AI-generated content may be incorrect.">
            <a:extLst>
              <a:ext uri="{FF2B5EF4-FFF2-40B4-BE49-F238E27FC236}">
                <a16:creationId xmlns:a16="http://schemas.microsoft.com/office/drawing/2014/main" id="{27175903-DB79-A62E-250C-4A4366341F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442" y="406973"/>
            <a:ext cx="10409822" cy="5852667"/>
          </a:xfrm>
          <a:prstGeom prst="rect">
            <a:avLst/>
          </a:prstGeom>
        </p:spPr>
      </p:pic>
      <p:cxnSp>
        <p:nvCxnSpPr>
          <p:cNvPr id="5" name="Straight Arrow Connector 4">
            <a:extLst>
              <a:ext uri="{FF2B5EF4-FFF2-40B4-BE49-F238E27FC236}">
                <a16:creationId xmlns:a16="http://schemas.microsoft.com/office/drawing/2014/main" id="{70961DA8-77A9-AD30-A804-1743972CC633}"/>
              </a:ext>
            </a:extLst>
          </p:cNvPr>
          <p:cNvCxnSpPr>
            <a:cxnSpLocks/>
          </p:cNvCxnSpPr>
          <p:nvPr/>
        </p:nvCxnSpPr>
        <p:spPr>
          <a:xfrm>
            <a:off x="8176437" y="4540102"/>
            <a:ext cx="2551814" cy="1180214"/>
          </a:xfrm>
          <a:prstGeom prst="straightConnector1">
            <a:avLst/>
          </a:prstGeom>
          <a:ln w="41275">
            <a:headEnd type="triangle"/>
            <a:tailEnd type="non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E6BBAF3-2637-3634-65D8-F608217576C0}"/>
              </a:ext>
            </a:extLst>
          </p:cNvPr>
          <p:cNvSpPr txBox="1"/>
          <p:nvPr/>
        </p:nvSpPr>
        <p:spPr>
          <a:xfrm>
            <a:off x="10821422" y="5709683"/>
            <a:ext cx="1116419" cy="400110"/>
          </a:xfrm>
          <a:prstGeom prst="rect">
            <a:avLst/>
          </a:prstGeom>
          <a:noFill/>
        </p:spPr>
        <p:txBody>
          <a:bodyPr wrap="square" rtlCol="0">
            <a:spAutoFit/>
          </a:bodyPr>
          <a:lstStyle/>
          <a:p>
            <a:r>
              <a:rPr lang="en-GB" sz="2000" b="1" dirty="0"/>
              <a:t>2050</a:t>
            </a:r>
          </a:p>
        </p:txBody>
      </p:sp>
    </p:spTree>
    <p:extLst>
      <p:ext uri="{BB962C8B-B14F-4D97-AF65-F5344CB8AC3E}">
        <p14:creationId xmlns:p14="http://schemas.microsoft.com/office/powerpoint/2010/main" val="4175438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growth in the united states&#10;&#10;AI-generated content may be incorrect.">
            <a:extLst>
              <a:ext uri="{FF2B5EF4-FFF2-40B4-BE49-F238E27FC236}">
                <a16:creationId xmlns:a16="http://schemas.microsoft.com/office/drawing/2014/main" id="{1A32446E-898E-22B1-5917-74ACD3DFF5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5650"/>
            <a:ext cx="12192000" cy="6286699"/>
          </a:xfrm>
          <a:prstGeom prst="rect">
            <a:avLst/>
          </a:prstGeom>
        </p:spPr>
      </p:pic>
    </p:spTree>
    <p:extLst>
      <p:ext uri="{BB962C8B-B14F-4D97-AF65-F5344CB8AC3E}">
        <p14:creationId xmlns:p14="http://schemas.microsoft.com/office/powerpoint/2010/main" val="3432324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with a blue line&#10;&#10;AI-generated content may be incorrect.">
            <a:extLst>
              <a:ext uri="{FF2B5EF4-FFF2-40B4-BE49-F238E27FC236}">
                <a16:creationId xmlns:a16="http://schemas.microsoft.com/office/drawing/2014/main" id="{27A612BA-9F83-DDE2-31ED-19B441CDD0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716062" cy="3610479"/>
          </a:xfrm>
          <a:prstGeom prst="rect">
            <a:avLst/>
          </a:prstGeom>
        </p:spPr>
      </p:pic>
      <p:sp>
        <p:nvSpPr>
          <p:cNvPr id="6" name="TextBox 5">
            <a:extLst>
              <a:ext uri="{FF2B5EF4-FFF2-40B4-BE49-F238E27FC236}">
                <a16:creationId xmlns:a16="http://schemas.microsoft.com/office/drawing/2014/main" id="{8FF05D43-C39D-B19C-BAB2-C413FCF5B7F9}"/>
              </a:ext>
            </a:extLst>
          </p:cNvPr>
          <p:cNvSpPr txBox="1"/>
          <p:nvPr/>
        </p:nvSpPr>
        <p:spPr>
          <a:xfrm>
            <a:off x="7060019" y="967564"/>
            <a:ext cx="4784651" cy="2062103"/>
          </a:xfrm>
          <a:prstGeom prst="rect">
            <a:avLst/>
          </a:prstGeom>
          <a:noFill/>
        </p:spPr>
        <p:txBody>
          <a:bodyPr wrap="square" rtlCol="0">
            <a:spAutoFit/>
          </a:bodyPr>
          <a:lstStyle/>
          <a:p>
            <a:pPr algn="ctr"/>
            <a:r>
              <a:rPr lang="en-GB" sz="3200" b="1" dirty="0"/>
              <a:t>Doubling Time ≈ </a:t>
            </a:r>
          </a:p>
          <a:p>
            <a:pPr marL="514350" indent="-514350" algn="ctr">
              <a:buAutoNum type="arabicPlain" startAt="70"/>
            </a:pPr>
            <a:r>
              <a:rPr lang="en-GB" sz="3200" b="1" dirty="0"/>
              <a:t>Divide by </a:t>
            </a:r>
          </a:p>
          <a:p>
            <a:pPr algn="ctr"/>
            <a:r>
              <a:rPr lang="en-GB" sz="3200" b="1" dirty="0"/>
              <a:t>(Percentage Growth Rate)</a:t>
            </a:r>
            <a:endParaRPr lang="en-GB" sz="3200" dirty="0"/>
          </a:p>
        </p:txBody>
      </p:sp>
      <p:sp>
        <p:nvSpPr>
          <p:cNvPr id="9" name="TextBox 8">
            <a:extLst>
              <a:ext uri="{FF2B5EF4-FFF2-40B4-BE49-F238E27FC236}">
                <a16:creationId xmlns:a16="http://schemas.microsoft.com/office/drawing/2014/main" id="{AEB22E00-FE7F-DF81-CD6E-722DB0FB8D70}"/>
              </a:ext>
            </a:extLst>
          </p:cNvPr>
          <p:cNvSpPr txBox="1"/>
          <p:nvPr/>
        </p:nvSpPr>
        <p:spPr>
          <a:xfrm>
            <a:off x="829340" y="4263656"/>
            <a:ext cx="6737614" cy="1569660"/>
          </a:xfrm>
          <a:prstGeom prst="rect">
            <a:avLst/>
          </a:prstGeom>
          <a:noFill/>
        </p:spPr>
        <p:txBody>
          <a:bodyPr wrap="none" rtlCol="0">
            <a:spAutoFit/>
          </a:bodyPr>
          <a:lstStyle/>
          <a:p>
            <a:r>
              <a:rPr lang="en-GB" sz="2400" dirty="0"/>
              <a:t>Earth’s biocapacity is ~ 12 billion global hectares  </a:t>
            </a:r>
          </a:p>
          <a:p>
            <a:r>
              <a:rPr lang="en-GB" sz="2400" dirty="0"/>
              <a:t>Human population is ~     8 billion global hectares</a:t>
            </a:r>
          </a:p>
          <a:p>
            <a:endParaRPr lang="en-GB" sz="2400" dirty="0"/>
          </a:p>
          <a:p>
            <a:r>
              <a:rPr lang="en-GB" sz="2400" dirty="0"/>
              <a:t>Human usage is over      20 billion global hectares</a:t>
            </a:r>
          </a:p>
        </p:txBody>
      </p:sp>
    </p:spTree>
    <p:extLst>
      <p:ext uri="{BB962C8B-B14F-4D97-AF65-F5344CB8AC3E}">
        <p14:creationId xmlns:p14="http://schemas.microsoft.com/office/powerpoint/2010/main" val="1980644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D41B6-0E8F-795F-AB3F-19872725B492}"/>
              </a:ext>
            </a:extLst>
          </p:cNvPr>
          <p:cNvSpPr>
            <a:spLocks noGrp="1"/>
          </p:cNvSpPr>
          <p:nvPr>
            <p:ph type="title"/>
          </p:nvPr>
        </p:nvSpPr>
        <p:spPr/>
        <p:txBody>
          <a:bodyPr/>
          <a:lstStyle/>
          <a:p>
            <a:pPr algn="ctr"/>
            <a:r>
              <a:rPr lang="en-GB" dirty="0"/>
              <a:t>Accepting Reality</a:t>
            </a:r>
          </a:p>
        </p:txBody>
      </p:sp>
      <p:pic>
        <p:nvPicPr>
          <p:cNvPr id="5" name="Content Placeholder 4" descr="A purple background with white text&#10;&#10;AI-generated content may be incorrect.">
            <a:extLst>
              <a:ext uri="{FF2B5EF4-FFF2-40B4-BE49-F238E27FC236}">
                <a16:creationId xmlns:a16="http://schemas.microsoft.com/office/drawing/2014/main" id="{2ED2112D-0D86-750A-562D-22C8763010F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8051" y="1783095"/>
            <a:ext cx="8941105" cy="4351338"/>
          </a:xfrm>
        </p:spPr>
      </p:pic>
    </p:spTree>
    <p:extLst>
      <p:ext uri="{BB962C8B-B14F-4D97-AF65-F5344CB8AC3E}">
        <p14:creationId xmlns:p14="http://schemas.microsoft.com/office/powerpoint/2010/main" val="1760920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9D9A5-7B32-6D9B-F16D-68CEE20D3440}"/>
              </a:ext>
            </a:extLst>
          </p:cNvPr>
          <p:cNvSpPr>
            <a:spLocks noGrp="1"/>
          </p:cNvSpPr>
          <p:nvPr>
            <p:ph type="title"/>
          </p:nvPr>
        </p:nvSpPr>
        <p:spPr/>
        <p:txBody>
          <a:bodyPr/>
          <a:lstStyle/>
          <a:p>
            <a:pPr algn="ctr"/>
            <a:r>
              <a:rPr lang="en-GB" dirty="0"/>
              <a:t>Collective Unwise Behaviour</a:t>
            </a:r>
          </a:p>
        </p:txBody>
      </p:sp>
      <p:pic>
        <p:nvPicPr>
          <p:cNvPr id="9" name="Content Placeholder 8" descr="A purple background with yellow text&#10;&#10;AI-generated content may be incorrect.">
            <a:extLst>
              <a:ext uri="{FF2B5EF4-FFF2-40B4-BE49-F238E27FC236}">
                <a16:creationId xmlns:a16="http://schemas.microsoft.com/office/drawing/2014/main" id="{4F99870D-784B-C763-3F77-AC32BE44B0F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5447" y="1825625"/>
            <a:ext cx="8941105" cy="4351338"/>
          </a:xfrm>
        </p:spPr>
      </p:pic>
    </p:spTree>
    <p:extLst>
      <p:ext uri="{BB962C8B-B14F-4D97-AF65-F5344CB8AC3E}">
        <p14:creationId xmlns:p14="http://schemas.microsoft.com/office/powerpoint/2010/main" val="22655973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5D1B8-8C34-BB2D-7D98-BE94DC0FD2FC}"/>
              </a:ext>
            </a:extLst>
          </p:cNvPr>
          <p:cNvSpPr>
            <a:spLocks noGrp="1"/>
          </p:cNvSpPr>
          <p:nvPr>
            <p:ph type="title"/>
          </p:nvPr>
        </p:nvSpPr>
        <p:spPr/>
        <p:txBody>
          <a:bodyPr/>
          <a:lstStyle/>
          <a:p>
            <a:pPr algn="ctr"/>
            <a:r>
              <a:rPr lang="en-GB" dirty="0"/>
              <a:t>The Limbic System Responses</a:t>
            </a:r>
          </a:p>
        </p:txBody>
      </p:sp>
      <p:pic>
        <p:nvPicPr>
          <p:cNvPr id="5" name="Content Placeholder 4" descr="A blue sign with white text&#10;&#10;AI-generated content may be incorrect.">
            <a:extLst>
              <a:ext uri="{FF2B5EF4-FFF2-40B4-BE49-F238E27FC236}">
                <a16:creationId xmlns:a16="http://schemas.microsoft.com/office/drawing/2014/main" id="{5ED7977D-711B-D32B-9E88-7A2D28B3D97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09774" y="1825625"/>
            <a:ext cx="6372451" cy="4351338"/>
          </a:xfrm>
        </p:spPr>
      </p:pic>
    </p:spTree>
    <p:extLst>
      <p:ext uri="{BB962C8B-B14F-4D97-AF65-F5344CB8AC3E}">
        <p14:creationId xmlns:p14="http://schemas.microsoft.com/office/powerpoint/2010/main" val="42680030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574</Words>
  <Application>Microsoft Office PowerPoint</Application>
  <PresentationFormat>Widescreen</PresentationFormat>
  <Paragraphs>64</Paragraphs>
  <Slides>23</Slides>
  <Notes>1</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Aptos Display</vt:lpstr>
      <vt:lpstr>Arial</vt:lpstr>
      <vt:lpstr>Office Theme</vt:lpstr>
      <vt:lpstr>PowerPoint Presentation</vt:lpstr>
      <vt:lpstr>Step 1 is to accept the  Existential Reality</vt:lpstr>
      <vt:lpstr>PowerPoint Presentation</vt:lpstr>
      <vt:lpstr>PowerPoint Presentation</vt:lpstr>
      <vt:lpstr>PowerPoint Presentation</vt:lpstr>
      <vt:lpstr>PowerPoint Presentation</vt:lpstr>
      <vt:lpstr>Accepting Reality</vt:lpstr>
      <vt:lpstr>Collective Unwise Behaviour</vt:lpstr>
      <vt:lpstr>The Limbic System Responses</vt:lpstr>
      <vt:lpstr>PowerPoint Presentation</vt:lpstr>
      <vt:lpstr>PowerPoint Presentation</vt:lpstr>
      <vt:lpstr>Unattainable Combination of Aspirations</vt:lpstr>
      <vt:lpstr>A Global Aspiration for Eco-Equity</vt:lpstr>
      <vt:lpstr> </vt:lpstr>
      <vt:lpstr>Common Sense  or Wisdom </vt:lpstr>
      <vt:lpstr>PowerPoint Presentation</vt:lpstr>
      <vt:lpstr>PowerPoint Presentation</vt:lpstr>
      <vt:lpstr>PowerPoint Presentation</vt:lpstr>
      <vt:lpstr>PowerPoint Presentation</vt:lpstr>
      <vt:lpstr>Wasted Resources</vt:lpstr>
      <vt:lpstr>Wasted Skills and Qualities</vt:lpstr>
      <vt:lpstr>“No-one is too small to make a Difference”</vt:lpstr>
      <vt:lpstr>“To him that hath shall be given”  Matthew 13:12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Barbara williams</dc:creator>
  <cp:lastModifiedBy>Barbara williams</cp:lastModifiedBy>
  <cp:revision>36</cp:revision>
  <dcterms:created xsi:type="dcterms:W3CDTF">2025-12-04T06:57:38Z</dcterms:created>
  <dcterms:modified xsi:type="dcterms:W3CDTF">2025-12-08T16:38:26Z</dcterms:modified>
</cp:coreProperties>
</file>